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9" r:id="rId4"/>
    <p:sldId id="260" r:id="rId5"/>
    <p:sldId id="261" r:id="rId6"/>
    <p:sldId id="268" r:id="rId7"/>
    <p:sldId id="262" r:id="rId8"/>
    <p:sldId id="263" r:id="rId9"/>
    <p:sldId id="266" r:id="rId10"/>
    <p:sldId id="267" r:id="rId11"/>
    <p:sldId id="273" r:id="rId12"/>
    <p:sldId id="274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87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C090F-7A87-4EA0-9ADD-4DE6991C16F1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014BA-BA61-44CC-ACC3-A12EAF73EB0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42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5AF18-ABE0-421D-926A-D8551B0FDE60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1FEFA-6C10-474E-97B2-A86119D3BB8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94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100" i="1" kern="1200" dirty="0" smtClean="0">
                <a:solidFill>
                  <a:srgbClr val="002060"/>
                </a:solidFill>
                <a:latin typeface="Arial Black" panose="020B0A04020102020204" pitchFamily="34" charset="0"/>
                <a:ea typeface="+mn-ea"/>
                <a:cs typeface="+mn-cs"/>
              </a:rPr>
              <a:t>Common problems :</a:t>
            </a:r>
          </a:p>
          <a:p>
            <a:pPr algn="l"/>
            <a:r>
              <a:rPr lang="en-US" sz="1100" i="1" kern="1200" dirty="0" smtClean="0">
                <a:solidFill>
                  <a:srgbClr val="002060"/>
                </a:solidFill>
                <a:latin typeface="Arial Black" panose="020B0A04020102020204" pitchFamily="34" charset="0"/>
                <a:ea typeface="+mn-ea"/>
                <a:cs typeface="+mn-cs"/>
              </a:rPr>
              <a:t>	</a:t>
            </a:r>
            <a:r>
              <a:rPr lang="en-US" dirty="0" smtClean="0">
                <a:solidFill>
                  <a:srgbClr val="C00000"/>
                </a:solidFill>
              </a:rPr>
              <a:t>Wage theft / torts-contracts rights</a:t>
            </a:r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1FEFA-6C10-474E-97B2-A86119D3BB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23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100" i="1" kern="1200" dirty="0" smtClean="0">
                <a:solidFill>
                  <a:srgbClr val="002060"/>
                </a:solidFill>
                <a:latin typeface="Arial Black" panose="020B0A04020102020204" pitchFamily="34" charset="0"/>
                <a:ea typeface="+mn-ea"/>
                <a:cs typeface="+mn-cs"/>
              </a:rPr>
              <a:t>Common problems :</a:t>
            </a:r>
          </a:p>
          <a:p>
            <a:pPr algn="l"/>
            <a:r>
              <a:rPr lang="en-US" sz="1100" i="1" kern="1200" smtClean="0">
                <a:solidFill>
                  <a:srgbClr val="002060"/>
                </a:solidFill>
                <a:latin typeface="Arial Black" panose="020B0A04020102020204" pitchFamily="34" charset="0"/>
                <a:ea typeface="+mn-ea"/>
                <a:cs typeface="+mn-cs"/>
              </a:rPr>
              <a:t>	</a:t>
            </a:r>
            <a:r>
              <a:rPr lang="en-US" smtClean="0">
                <a:solidFill>
                  <a:srgbClr val="C00000"/>
                </a:solidFill>
              </a:rPr>
              <a:t>Wage theft / torts-contracts rights</a:t>
            </a:r>
          </a:p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1FEFA-6C10-474E-97B2-A86119D3BB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23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100" i="1" kern="1200" dirty="0" smtClean="0">
                <a:solidFill>
                  <a:srgbClr val="002060"/>
                </a:solidFill>
                <a:latin typeface="Arial Black" panose="020B0A04020102020204" pitchFamily="34" charset="0"/>
                <a:ea typeface="+mn-ea"/>
                <a:cs typeface="+mn-cs"/>
              </a:rPr>
              <a:t>Common problems :</a:t>
            </a:r>
          </a:p>
          <a:p>
            <a:pPr algn="l"/>
            <a:r>
              <a:rPr lang="en-US" sz="1100" i="1" kern="1200" smtClean="0">
                <a:solidFill>
                  <a:srgbClr val="002060"/>
                </a:solidFill>
                <a:latin typeface="Arial Black" panose="020B0A04020102020204" pitchFamily="34" charset="0"/>
                <a:ea typeface="+mn-ea"/>
                <a:cs typeface="+mn-cs"/>
              </a:rPr>
              <a:t>	</a:t>
            </a:r>
            <a:r>
              <a:rPr lang="en-US" smtClean="0">
                <a:solidFill>
                  <a:srgbClr val="C00000"/>
                </a:solidFill>
              </a:rPr>
              <a:t>Wage theft / torts-contracts rights</a:t>
            </a:r>
          </a:p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1FEFA-6C10-474E-97B2-A86119D3BB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23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100" i="1" kern="1200" dirty="0" smtClean="0">
                <a:solidFill>
                  <a:srgbClr val="002060"/>
                </a:solidFill>
                <a:latin typeface="Arial Black" panose="020B0A04020102020204" pitchFamily="34" charset="0"/>
                <a:ea typeface="+mn-ea"/>
                <a:cs typeface="+mn-cs"/>
              </a:rPr>
              <a:t>Common problems :</a:t>
            </a:r>
          </a:p>
          <a:p>
            <a:pPr algn="l"/>
            <a:r>
              <a:rPr lang="en-US" sz="1100" i="1" kern="1200" smtClean="0">
                <a:solidFill>
                  <a:srgbClr val="002060"/>
                </a:solidFill>
                <a:latin typeface="Arial Black" panose="020B0A04020102020204" pitchFamily="34" charset="0"/>
                <a:ea typeface="+mn-ea"/>
                <a:cs typeface="+mn-cs"/>
              </a:rPr>
              <a:t>	</a:t>
            </a:r>
            <a:r>
              <a:rPr lang="en-US" smtClean="0">
                <a:solidFill>
                  <a:srgbClr val="C00000"/>
                </a:solidFill>
              </a:rPr>
              <a:t>Wage theft / torts-contracts rights</a:t>
            </a:r>
          </a:p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1FEFA-6C10-474E-97B2-A86119D3BB8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23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100" i="1" kern="1200" dirty="0" smtClean="0">
                <a:solidFill>
                  <a:srgbClr val="002060"/>
                </a:solidFill>
                <a:latin typeface="Arial Black" panose="020B0A04020102020204" pitchFamily="34" charset="0"/>
                <a:ea typeface="+mn-ea"/>
                <a:cs typeface="+mn-cs"/>
              </a:rPr>
              <a:t>Common problems :</a:t>
            </a:r>
          </a:p>
          <a:p>
            <a:pPr algn="l"/>
            <a:r>
              <a:rPr lang="en-US" sz="1100" i="1" kern="1200" smtClean="0">
                <a:solidFill>
                  <a:srgbClr val="002060"/>
                </a:solidFill>
                <a:latin typeface="Arial Black" panose="020B0A04020102020204" pitchFamily="34" charset="0"/>
                <a:ea typeface="+mn-ea"/>
                <a:cs typeface="+mn-cs"/>
              </a:rPr>
              <a:t>	</a:t>
            </a:r>
            <a:r>
              <a:rPr lang="en-US" smtClean="0">
                <a:solidFill>
                  <a:srgbClr val="C00000"/>
                </a:solidFill>
              </a:rPr>
              <a:t>Wage theft / torts-contracts rights</a:t>
            </a:r>
          </a:p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1FEFA-6C10-474E-97B2-A86119D3BB8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23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BC58-4FB7-4E7C-AC94-33B4822E95D7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9212-9B19-420B-99A5-038A15478A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96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BC58-4FB7-4E7C-AC94-33B4822E95D7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9212-9B19-420B-99A5-038A15478A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83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BC58-4FB7-4E7C-AC94-33B4822E95D7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9212-9B19-420B-99A5-038A15478A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854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BC58-4FB7-4E7C-AC94-33B4822E95D7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9212-9B19-420B-99A5-038A15478A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00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BC58-4FB7-4E7C-AC94-33B4822E95D7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9212-9B19-420B-99A5-038A15478A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06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BC58-4FB7-4E7C-AC94-33B4822E95D7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9212-9B19-420B-99A5-038A15478A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91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BC58-4FB7-4E7C-AC94-33B4822E95D7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9212-9B19-420B-99A5-038A15478A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6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BC58-4FB7-4E7C-AC94-33B4822E95D7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9212-9B19-420B-99A5-038A15478A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9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BC58-4FB7-4E7C-AC94-33B4822E95D7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9212-9B19-420B-99A5-038A15478A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94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BC58-4FB7-4E7C-AC94-33B4822E95D7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9212-9B19-420B-99A5-038A15478A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66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BC58-4FB7-4E7C-AC94-33B4822E95D7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9212-9B19-420B-99A5-038A15478A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514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CBC58-4FB7-4E7C-AC94-33B4822E95D7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C9212-9B19-420B-99A5-038A15478A41}" type="slidenum">
              <a:rPr lang="en-US" smtClean="0"/>
              <a:t>‹nº›</a:t>
            </a:fld>
            <a:endParaRPr lang="en-US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hotocopy trans="91000" detail="8"/>
                    </a14:imgEffect>
                    <a14:imgEffect>
                      <a14:sharpenSoften amount="-81000"/>
                    </a14:imgEffect>
                    <a14:imgEffect>
                      <a14:colorTemperature colorTemp="2775"/>
                    </a14:imgEffect>
                    <a14:imgEffect>
                      <a14:saturation sa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28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47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9144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endParaRPr lang="en-US" i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228600" y="1143000"/>
            <a:ext cx="8686800" cy="5410200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This platform will be free for partners institutions – Those who support this project by a letter of support to be used for expansion-bring new institutions.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The institution will give free access to every person they give support by giving a code to access the platform.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By the code it will be possible to tweak the course according to the needs of the local public. (filter subjects/language terms to local regulations, etc.)</a:t>
            </a:r>
          </a:p>
          <a:p>
            <a:pPr algn="l"/>
            <a:endParaRPr lang="en-US" sz="2400" dirty="0">
              <a:solidFill>
                <a:srgbClr val="C00000"/>
              </a:solidFill>
            </a:endParaRPr>
          </a:p>
          <a:p>
            <a:pPr algn="l"/>
            <a:endParaRPr lang="en-US" sz="2800" i="1" dirty="0" smtClean="0">
              <a:solidFill>
                <a:srgbClr val="002060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914400" y="1437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Access</a:t>
            </a:r>
            <a:endParaRPr lang="en-US" i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78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9144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endParaRPr lang="en-US" i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228600" y="1143000"/>
            <a:ext cx="8686800" cy="54102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From my experience in teaching-attendance expects: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Legal advice/ Identify risks in redress (can I be deported if I sue?).</a:t>
            </a:r>
          </a:p>
          <a:p>
            <a:pPr lvl="1" algn="l"/>
            <a:r>
              <a:rPr lang="en-US" dirty="0" smtClean="0">
                <a:solidFill>
                  <a:srgbClr val="C00000"/>
                </a:solidFill>
              </a:rPr>
              <a:t>COLLATERAL RESULT OF THE PROJECT</a:t>
            </a:r>
            <a:endParaRPr lang="en-US" dirty="0">
              <a:solidFill>
                <a:srgbClr val="C00000"/>
              </a:solidFill>
            </a:endParaRPr>
          </a:p>
          <a:p>
            <a:pPr lvl="1" algn="l"/>
            <a:r>
              <a:rPr lang="en-US" dirty="0" smtClean="0">
                <a:solidFill>
                  <a:srgbClr val="C00000"/>
                </a:solidFill>
              </a:rPr>
              <a:t>	References (attorneys, advocates)</a:t>
            </a:r>
          </a:p>
          <a:p>
            <a:pPr lvl="1" algn="l"/>
            <a:r>
              <a:rPr lang="en-US" dirty="0">
                <a:solidFill>
                  <a:srgbClr val="C00000"/>
                </a:solidFill>
              </a:rPr>
              <a:t>	</a:t>
            </a:r>
            <a:r>
              <a:rPr lang="en-US" dirty="0" smtClean="0">
                <a:solidFill>
                  <a:srgbClr val="C00000"/>
                </a:solidFill>
              </a:rPr>
              <a:t>Empowerment through education – </a:t>
            </a:r>
            <a:r>
              <a:rPr lang="en-US" dirty="0" err="1" smtClean="0">
                <a:solidFill>
                  <a:srgbClr val="C00000"/>
                </a:solidFill>
              </a:rPr>
              <a:t>righs</a:t>
            </a:r>
            <a:r>
              <a:rPr lang="en-US" dirty="0" smtClean="0">
                <a:solidFill>
                  <a:srgbClr val="C00000"/>
                </a:solidFill>
              </a:rPr>
              <a:t> in employment, immigration, civil rights, business </a:t>
            </a:r>
            <a:endParaRPr lang="en-US" sz="2400" dirty="0" smtClean="0">
              <a:solidFill>
                <a:srgbClr val="C00000"/>
              </a:solidFill>
            </a:endParaRPr>
          </a:p>
          <a:p>
            <a:pPr algn="l"/>
            <a:endParaRPr lang="en-US" sz="2800" i="1" dirty="0" smtClean="0">
              <a:solidFill>
                <a:srgbClr val="002060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914400" y="1437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Some key points</a:t>
            </a:r>
            <a:endParaRPr lang="en-US" i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8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9144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NEXT STEPS</a:t>
            </a:r>
            <a:endParaRPr lang="en-US" i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228600" y="1143000"/>
            <a:ext cx="8686800" cy="5410200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 startAt="2"/>
            </a:pPr>
            <a:r>
              <a:rPr lang="en-US" dirty="0" smtClean="0">
                <a:solidFill>
                  <a:srgbClr val="C00000"/>
                </a:solidFill>
              </a:rPr>
              <a:t>After Educational platform is ready, the other phases will start.</a:t>
            </a:r>
          </a:p>
          <a:p>
            <a:pPr marL="514350" indent="-514350" algn="l">
              <a:buFont typeface="+mj-lt"/>
              <a:buAutoNum type="arabicPeriod" startAt="2"/>
            </a:pPr>
            <a:r>
              <a:rPr lang="en-US" dirty="0" smtClean="0">
                <a:solidFill>
                  <a:srgbClr val="C00000"/>
                </a:solidFill>
              </a:rPr>
              <a:t>Local </a:t>
            </a:r>
            <a:r>
              <a:rPr lang="en-US" dirty="0" err="1" smtClean="0">
                <a:solidFill>
                  <a:srgbClr val="C00000"/>
                </a:solidFill>
              </a:rPr>
              <a:t>workshosp</a:t>
            </a:r>
            <a:r>
              <a:rPr lang="en-US" dirty="0" smtClean="0">
                <a:solidFill>
                  <a:srgbClr val="C00000"/>
                </a:solidFill>
              </a:rPr>
              <a:t>, Facilitators for “legal deserts”</a:t>
            </a:r>
          </a:p>
          <a:p>
            <a:pPr marL="514350" indent="-514350" algn="l">
              <a:buFont typeface="+mj-lt"/>
              <a:buAutoNum type="arabicPeriod" startAt="2"/>
            </a:pPr>
            <a:r>
              <a:rPr lang="en-US" dirty="0" smtClean="0">
                <a:solidFill>
                  <a:srgbClr val="C00000"/>
                </a:solidFill>
              </a:rPr>
              <a:t>Intake </a:t>
            </a:r>
            <a:r>
              <a:rPr lang="en-US" dirty="0" smtClean="0">
                <a:solidFill>
                  <a:srgbClr val="C00000"/>
                </a:solidFill>
              </a:rPr>
              <a:t>forms/direction </a:t>
            </a:r>
            <a:r>
              <a:rPr lang="en-US" dirty="0" smtClean="0">
                <a:solidFill>
                  <a:srgbClr val="C00000"/>
                </a:solidFill>
              </a:rPr>
              <a:t>to </a:t>
            </a:r>
            <a:r>
              <a:rPr lang="en-US" dirty="0" smtClean="0">
                <a:solidFill>
                  <a:srgbClr val="C00000"/>
                </a:solidFill>
              </a:rPr>
              <a:t>partners and community association, non-profit that give legal and social assistance to immigrants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and </a:t>
            </a:r>
            <a:r>
              <a:rPr lang="en-US" dirty="0" smtClean="0">
                <a:solidFill>
                  <a:srgbClr val="C00000"/>
                </a:solidFill>
              </a:rPr>
              <a:t>Data </a:t>
            </a:r>
            <a:r>
              <a:rPr lang="en-US" dirty="0" smtClean="0">
                <a:solidFill>
                  <a:srgbClr val="C00000"/>
                </a:solidFill>
              </a:rPr>
              <a:t>for policy change to partners that are key influencers. </a:t>
            </a:r>
            <a:endParaRPr lang="en-US" sz="2400" dirty="0" smtClean="0">
              <a:solidFill>
                <a:srgbClr val="C00000"/>
              </a:solidFill>
            </a:endParaRPr>
          </a:p>
          <a:p>
            <a:pPr marL="514350" indent="-514350" algn="l">
              <a:buFont typeface="+mj-lt"/>
              <a:buAutoNum type="arabicPeriod" startAt="2"/>
            </a:pPr>
            <a:endParaRPr lang="en-US" sz="2800" i="1" dirty="0" smtClean="0">
              <a:solidFill>
                <a:srgbClr val="002060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914400" y="1437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i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9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9144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endParaRPr lang="en-US" i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533400" y="17526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Thanks for your Attention and support in this project</a:t>
            </a:r>
            <a:endParaRPr lang="en-US" i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188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219200" y="3124200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ILEP is the initial part of a project that aims to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empower immigrants through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legal education, and legal access.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51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914400" y="0"/>
            <a:ext cx="7772400" cy="1470025"/>
          </a:xfrm>
        </p:spPr>
        <p:txBody>
          <a:bodyPr/>
          <a:lstStyle/>
          <a:p>
            <a:r>
              <a:rPr lang="en-US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Background</a:t>
            </a:r>
            <a:endParaRPr lang="en-US" i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304800" y="1143000"/>
            <a:ext cx="8686800" cy="54102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Immigrant communities in the United States face significant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structural barriers 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accessing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navigating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 immigration and labor 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stablishing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lawful economic participation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legal assistance due 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geography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institutional trust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Leading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increased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vulnerability 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exploitation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immigrant status, </a:t>
            </a:r>
            <a:endParaRPr lang="en-US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instability.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0292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1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9144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002060"/>
                </a:solidFill>
                <a:latin typeface="Arial Black" panose="020B0A04020102020204" pitchFamily="34" charset="0"/>
              </a:rPr>
              <a:t>Proposed Solution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228600" y="1143000"/>
            <a:ext cx="8686800" cy="5410200"/>
          </a:xfrm>
        </p:spPr>
        <p:txBody>
          <a:bodyPr>
            <a:normAutofit lnSpcReduction="10000"/>
          </a:bodyPr>
          <a:lstStyle/>
          <a:p>
            <a:r>
              <a:rPr lang="en-US" sz="2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initiative introduces a Strategic Legal Empowerment Framework composed of four interlinked components</a:t>
            </a:r>
            <a:r>
              <a:rPr lang="en-US" sz="2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C00000"/>
              </a:solidFill>
            </a:endParaRPr>
          </a:p>
          <a:p>
            <a:pPr marL="971550" lvl="1" indent="-514350" algn="l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Immigrant </a:t>
            </a:r>
            <a:r>
              <a:rPr lang="en-US" dirty="0">
                <a:solidFill>
                  <a:srgbClr val="C00000"/>
                </a:solidFill>
              </a:rPr>
              <a:t>Legal Empowerment Platform (</a:t>
            </a:r>
            <a:r>
              <a:rPr lang="en-US" sz="2100" dirty="0">
                <a:solidFill>
                  <a:srgbClr val="C00000"/>
                </a:solidFill>
              </a:rPr>
              <a:t>ILEP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Community </a:t>
            </a:r>
            <a:r>
              <a:rPr lang="en-US" dirty="0">
                <a:solidFill>
                  <a:srgbClr val="C00000"/>
                </a:solidFill>
              </a:rPr>
              <a:t>Legal Navigation </a:t>
            </a:r>
            <a:r>
              <a:rPr lang="en-US" dirty="0" smtClean="0">
                <a:solidFill>
                  <a:srgbClr val="C00000"/>
                </a:solidFill>
              </a:rPr>
              <a:t>Program (</a:t>
            </a:r>
            <a:r>
              <a:rPr lang="en-US" sz="2100" dirty="0">
                <a:solidFill>
                  <a:srgbClr val="C00000"/>
                </a:solidFill>
              </a:rPr>
              <a:t>facilitators</a:t>
            </a:r>
            <a:r>
              <a:rPr lang="en-US" dirty="0" smtClean="0">
                <a:solidFill>
                  <a:srgbClr val="C00000"/>
                </a:solidFill>
              </a:rPr>
              <a:t>) </a:t>
            </a:r>
            <a:endParaRPr lang="en-US" dirty="0" smtClean="0">
              <a:solidFill>
                <a:srgbClr val="C00000"/>
              </a:solidFill>
            </a:endParaRPr>
          </a:p>
          <a:p>
            <a:pPr marL="971550" lvl="1" indent="-514350" algn="l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Workforce </a:t>
            </a:r>
            <a:r>
              <a:rPr lang="en-US" dirty="0">
                <a:solidFill>
                  <a:srgbClr val="C00000"/>
                </a:solidFill>
              </a:rPr>
              <a:t>Justice &amp; Entrepreneurship Hub</a:t>
            </a:r>
            <a:r>
              <a:rPr lang="en-US" sz="2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(employment/ labor law)</a:t>
            </a:r>
            <a:endParaRPr lang="en-US" sz="21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 algn="l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Policy Intelligence &amp; Reform </a:t>
            </a:r>
            <a:r>
              <a:rPr lang="en-US" dirty="0" smtClean="0">
                <a:solidFill>
                  <a:srgbClr val="C00000"/>
                </a:solidFill>
              </a:rPr>
              <a:t>Catalyst (</a:t>
            </a:r>
            <a:r>
              <a:rPr lang="en-US" sz="2100" dirty="0" smtClean="0">
                <a:solidFill>
                  <a:srgbClr val="C00000"/>
                </a:solidFill>
              </a:rPr>
              <a:t>local data for partner institutions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endParaRPr lang="en-US" dirty="0" smtClean="0">
              <a:solidFill>
                <a:srgbClr val="C00000"/>
              </a:solidFill>
            </a:endParaRPr>
          </a:p>
          <a:p>
            <a:pPr marL="971550" lvl="1" indent="-514350" algn="l">
              <a:buFont typeface="+mj-lt"/>
              <a:buAutoNum type="arabicPeriod"/>
            </a:pPr>
            <a:endParaRPr lang="en-US" dirty="0">
              <a:solidFill>
                <a:srgbClr val="C00000"/>
              </a:solidFill>
            </a:endParaRPr>
          </a:p>
          <a:p>
            <a:pPr lvl="1" algn="l"/>
            <a:r>
              <a:rPr lang="en-US" dirty="0" smtClean="0">
                <a:solidFill>
                  <a:srgbClr val="C00000"/>
                </a:solidFill>
              </a:rPr>
              <a:t>Component 1 is the base and the component 2-4 will be implemented after 1 is fully operational.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48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9144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Expected Results</a:t>
            </a:r>
            <a:endParaRPr lang="en-US" i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228600" y="1143000"/>
            <a:ext cx="8686800" cy="5410200"/>
          </a:xfrm>
        </p:spPr>
        <p:txBody>
          <a:bodyPr>
            <a:normAutofit/>
          </a:bodyPr>
          <a:lstStyle/>
          <a:p>
            <a:endParaRPr lang="en-US" sz="25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P</a:t>
            </a:r>
            <a:r>
              <a:rPr lang="en-US" dirty="0" smtClean="0">
                <a:solidFill>
                  <a:srgbClr val="C00000"/>
                </a:solidFill>
              </a:rPr>
              <a:t>reventive basic legal education </a:t>
            </a:r>
            <a:r>
              <a:rPr lang="en-US" dirty="0">
                <a:solidFill>
                  <a:srgbClr val="C00000"/>
                </a:solidFill>
              </a:rPr>
              <a:t>for </a:t>
            </a:r>
            <a:r>
              <a:rPr lang="en-US" dirty="0" smtClean="0">
                <a:solidFill>
                  <a:srgbClr val="C00000"/>
                </a:solidFill>
              </a:rPr>
              <a:t>100,000 </a:t>
            </a:r>
            <a:r>
              <a:rPr lang="en-US" dirty="0">
                <a:solidFill>
                  <a:srgbClr val="C00000"/>
                </a:solidFill>
              </a:rPr>
              <a:t>immigrants over five years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Deployment navigators facilitators for workshops (150 after step 2 in 3 years)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Enhanced Small business registrations in areas impacted by partners institutions. (Goal over 2000 after step 3)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Enhanced information database for partners institutions/influence policy change.</a:t>
            </a:r>
          </a:p>
        </p:txBody>
      </p:sp>
    </p:spTree>
    <p:extLst>
      <p:ext uri="{BB962C8B-B14F-4D97-AF65-F5344CB8AC3E}">
        <p14:creationId xmlns:p14="http://schemas.microsoft.com/office/powerpoint/2010/main" val="304790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Alexandre G. </a:t>
            </a:r>
            <a:r>
              <a:rPr lang="en-US" dirty="0" err="1" smtClean="0">
                <a:solidFill>
                  <a:srgbClr val="002060"/>
                </a:solidFill>
              </a:rPr>
              <a:t>Carvalho</a:t>
            </a:r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Attorney in Brazil and US (NY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), Master in American Legal System (Syracuse-NY)</a:t>
            </a: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Background with – </a:t>
            </a:r>
          </a:p>
          <a:p>
            <a:pPr lvl="2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mployment law – theft wage/ class actions in NYC</a:t>
            </a:r>
          </a:p>
          <a:p>
            <a:pPr lvl="2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Immigration –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removal/deportation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defense / family immigration</a:t>
            </a:r>
          </a:p>
          <a:p>
            <a:pPr lvl="2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Legal education (professor for MBA at MIU) –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business law, employment law, mediation, and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entrepreneurship courses</a:t>
            </a:r>
          </a:p>
          <a:p>
            <a:endParaRPr lang="en-US" dirty="0"/>
          </a:p>
        </p:txBody>
      </p:sp>
      <p:sp>
        <p:nvSpPr>
          <p:cNvPr id="4" name="Título 3"/>
          <p:cNvSpPr txBox="1">
            <a:spLocks/>
          </p:cNvSpPr>
          <p:nvPr/>
        </p:nvSpPr>
        <p:spPr>
          <a:xfrm>
            <a:off x="914400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Who is doing?</a:t>
            </a:r>
            <a:endParaRPr lang="en-US" i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01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9144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Step </a:t>
            </a:r>
            <a:r>
              <a:rPr lang="en-US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 – Legal education</a:t>
            </a:r>
            <a:endParaRPr lang="en-US" i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228600" y="1143000"/>
            <a:ext cx="8686800" cy="54102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Course </a:t>
            </a:r>
            <a:r>
              <a:rPr lang="en-US" dirty="0">
                <a:solidFill>
                  <a:srgbClr val="C00000"/>
                </a:solidFill>
              </a:rPr>
              <a:t>development Platform and pilot launch with partner institutions targeting 1,000 </a:t>
            </a:r>
            <a:r>
              <a:rPr lang="en-US" dirty="0" smtClean="0">
                <a:solidFill>
                  <a:srgbClr val="C00000"/>
                </a:solidFill>
              </a:rPr>
              <a:t>users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Review </a:t>
            </a:r>
            <a:r>
              <a:rPr lang="en-US" dirty="0">
                <a:solidFill>
                  <a:srgbClr val="C00000"/>
                </a:solidFill>
              </a:rPr>
              <a:t>of the pilot </a:t>
            </a:r>
            <a:r>
              <a:rPr lang="en-US" dirty="0" smtClean="0">
                <a:solidFill>
                  <a:srgbClr val="C00000"/>
                </a:solidFill>
              </a:rPr>
              <a:t>/ adjustments and fixes</a:t>
            </a:r>
          </a:p>
          <a:p>
            <a:pPr algn="l"/>
            <a:endParaRPr lang="en-US" dirty="0">
              <a:solidFill>
                <a:srgbClr val="C00000"/>
              </a:solidFill>
            </a:endParaRPr>
          </a:p>
          <a:p>
            <a:pPr algn="l"/>
            <a:r>
              <a:rPr lang="en-US" sz="2400" dirty="0" smtClean="0">
                <a:solidFill>
                  <a:srgbClr val="C00000"/>
                </a:solidFill>
              </a:rPr>
              <a:t>Initial platform, for quick launch will use Open source free LMS for evaluation of the initiative and asynchronous Online course.</a:t>
            </a:r>
          </a:p>
          <a:p>
            <a:pPr algn="l"/>
            <a:endParaRPr lang="en-US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12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9144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Course </a:t>
            </a:r>
            <a:endParaRPr lang="en-US" i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228600" y="1143000"/>
            <a:ext cx="8686800" cy="54102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 smtClean="0">
                <a:solidFill>
                  <a:srgbClr val="C00000"/>
                </a:solidFill>
              </a:rPr>
              <a:t>Delivery – </a:t>
            </a:r>
            <a:r>
              <a:rPr lang="en-US" dirty="0" err="1" smtClean="0">
                <a:solidFill>
                  <a:srgbClr val="C00000"/>
                </a:solidFill>
              </a:rPr>
              <a:t>asyncrhonous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(adaptable) – </a:t>
            </a:r>
            <a:r>
              <a:rPr lang="en-US" sz="2400" dirty="0" smtClean="0">
                <a:solidFill>
                  <a:srgbClr val="C00000"/>
                </a:solidFill>
              </a:rPr>
              <a:t>12 weeks maximum (1 hours per week) self-paced or in institutions</a:t>
            </a:r>
          </a:p>
          <a:p>
            <a:pPr lvl="0" algn="l"/>
            <a:r>
              <a:rPr lang="en-US" dirty="0" smtClean="0">
                <a:solidFill>
                  <a:srgbClr val="C00000"/>
                </a:solidFill>
              </a:rPr>
              <a:t>Target audience -  </a:t>
            </a:r>
            <a:r>
              <a:rPr lang="en-US" sz="2400" dirty="0" smtClean="0">
                <a:solidFill>
                  <a:srgbClr val="C00000"/>
                </a:solidFill>
              </a:rPr>
              <a:t> Immigrants </a:t>
            </a:r>
            <a:r>
              <a:rPr lang="en-US" sz="2400" dirty="0">
                <a:solidFill>
                  <a:srgbClr val="C00000"/>
                </a:solidFill>
              </a:rPr>
              <a:t>in the US, undocumented or documented, suffer from a lack of education regarding their rights and duties as </a:t>
            </a:r>
            <a:r>
              <a:rPr lang="en-US" sz="2400" dirty="0" smtClean="0">
                <a:solidFill>
                  <a:srgbClr val="C00000"/>
                </a:solidFill>
              </a:rPr>
              <a:t>immigrants, usually </a:t>
            </a:r>
            <a:r>
              <a:rPr lang="en-US" sz="2400" dirty="0">
                <a:solidFill>
                  <a:srgbClr val="C00000"/>
                </a:solidFill>
              </a:rPr>
              <a:t>lo</a:t>
            </a:r>
            <a:r>
              <a:rPr lang="en-US" sz="2400" dirty="0" smtClean="0">
                <a:solidFill>
                  <a:srgbClr val="C00000"/>
                </a:solidFill>
              </a:rPr>
              <a:t>w income, and low level of formal education.</a:t>
            </a:r>
          </a:p>
          <a:p>
            <a:pPr lvl="0" algn="l"/>
            <a:endParaRPr lang="en-US" sz="2400" dirty="0"/>
          </a:p>
          <a:p>
            <a:pPr algn="l"/>
            <a:endParaRPr lang="en-US" sz="2400" dirty="0" smtClean="0">
              <a:solidFill>
                <a:srgbClr val="C00000"/>
              </a:solidFill>
            </a:endParaRPr>
          </a:p>
          <a:p>
            <a:pPr algn="l"/>
            <a:r>
              <a:rPr lang="en-US" sz="2800" i="1" dirty="0" smtClean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Overview</a:t>
            </a:r>
          </a:p>
          <a:p>
            <a:pPr algn="l"/>
            <a:endParaRPr lang="en-US" sz="2600" dirty="0" smtClean="0">
              <a:solidFill>
                <a:srgbClr val="C00000"/>
              </a:solidFill>
            </a:endParaRPr>
          </a:p>
          <a:p>
            <a:pPr algn="l"/>
            <a:r>
              <a:rPr lang="en-US" sz="2600" dirty="0" smtClean="0">
                <a:solidFill>
                  <a:srgbClr val="C00000"/>
                </a:solidFill>
              </a:rPr>
              <a:t>Focusing </a:t>
            </a:r>
            <a:r>
              <a:rPr lang="en-US" sz="2600" dirty="0">
                <a:solidFill>
                  <a:srgbClr val="C00000"/>
                </a:solidFill>
              </a:rPr>
              <a:t>on rights, responsibilities, and actionable strategies </a:t>
            </a:r>
            <a:endParaRPr lang="en-US" sz="2600" dirty="0" smtClean="0">
              <a:solidFill>
                <a:srgbClr val="C00000"/>
              </a:solidFill>
            </a:endParaRPr>
          </a:p>
          <a:p>
            <a:pPr algn="l"/>
            <a:r>
              <a:rPr lang="en-US" sz="2600" dirty="0" smtClean="0">
                <a:solidFill>
                  <a:srgbClr val="C00000"/>
                </a:solidFill>
              </a:rPr>
              <a:t>related to: </a:t>
            </a:r>
            <a:r>
              <a:rPr lang="en-US" sz="2600" dirty="0">
                <a:solidFill>
                  <a:srgbClr val="C00000"/>
                </a:solidFill>
              </a:rPr>
              <a:t>employment, entrepreneurship, and </a:t>
            </a:r>
            <a:r>
              <a:rPr lang="en-US" sz="2600" dirty="0" smtClean="0">
                <a:solidFill>
                  <a:srgbClr val="C00000"/>
                </a:solidFill>
              </a:rPr>
              <a:t>immigration,  human rights. </a:t>
            </a:r>
          </a:p>
          <a:p>
            <a:pPr algn="l"/>
            <a:r>
              <a:rPr lang="en-US" sz="2600" dirty="0" smtClean="0">
                <a:solidFill>
                  <a:srgbClr val="C00000"/>
                </a:solidFill>
              </a:rPr>
              <a:t>Designed </a:t>
            </a:r>
            <a:r>
              <a:rPr lang="en-US" sz="2600" dirty="0">
                <a:solidFill>
                  <a:srgbClr val="C00000"/>
                </a:solidFill>
              </a:rPr>
              <a:t>to bridge systemic gaps in legal literacy, </a:t>
            </a:r>
            <a:endParaRPr lang="en-US" sz="2600" dirty="0" smtClean="0">
              <a:solidFill>
                <a:srgbClr val="C00000"/>
              </a:solidFill>
            </a:endParaRPr>
          </a:p>
          <a:p>
            <a:pPr algn="l"/>
            <a:r>
              <a:rPr lang="en-US" sz="2600" dirty="0" smtClean="0">
                <a:solidFill>
                  <a:srgbClr val="C00000"/>
                </a:solidFill>
              </a:rPr>
              <a:t>Course </a:t>
            </a:r>
            <a:r>
              <a:rPr lang="en-US" sz="2600" dirty="0">
                <a:solidFill>
                  <a:srgbClr val="C00000"/>
                </a:solidFill>
              </a:rPr>
              <a:t>combines short video lectures, downloadable guides, scenario-based assessments, and multilingual content </a:t>
            </a:r>
            <a:endParaRPr lang="en-US" sz="2600" dirty="0" smtClean="0">
              <a:solidFill>
                <a:srgbClr val="C00000"/>
              </a:solidFill>
            </a:endParaRPr>
          </a:p>
          <a:p>
            <a:pPr algn="l"/>
            <a:r>
              <a:rPr lang="en-US" sz="2600" dirty="0" smtClean="0">
                <a:solidFill>
                  <a:srgbClr val="C00000"/>
                </a:solidFill>
              </a:rPr>
              <a:t>(</a:t>
            </a:r>
            <a:r>
              <a:rPr lang="en-US" sz="2600" dirty="0">
                <a:solidFill>
                  <a:srgbClr val="C00000"/>
                </a:solidFill>
              </a:rPr>
              <a:t>English, Spanish, and </a:t>
            </a:r>
            <a:r>
              <a:rPr lang="en-US" sz="2600" dirty="0" smtClean="0">
                <a:solidFill>
                  <a:srgbClr val="C00000"/>
                </a:solidFill>
              </a:rPr>
              <a:t>Portuguese initially).</a:t>
            </a:r>
            <a:endParaRPr lang="en-US" sz="2600" dirty="0">
              <a:solidFill>
                <a:srgbClr val="C00000"/>
              </a:solidFill>
            </a:endParaRPr>
          </a:p>
          <a:p>
            <a:pPr algn="l"/>
            <a:endParaRPr lang="en-US" sz="2800" i="1" dirty="0" smtClean="0">
              <a:solidFill>
                <a:srgbClr val="002060"/>
              </a:solidFill>
              <a:latin typeface="Arial Black" panose="020B0A04020102020204" pitchFamily="34" charset="0"/>
              <a:ea typeface="+mj-ea"/>
              <a:cs typeface="+mj-cs"/>
            </a:endParaRPr>
          </a:p>
          <a:p>
            <a:pPr algn="l"/>
            <a:endParaRPr lang="en-US" sz="2800" i="1" dirty="0">
              <a:solidFill>
                <a:srgbClr val="002060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6725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9144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Course objectives</a:t>
            </a:r>
            <a:endParaRPr lang="en-US" i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228600" y="1143000"/>
            <a:ext cx="8686800" cy="5410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C00000"/>
                </a:solidFill>
              </a:rPr>
              <a:t>The goal of the course is that, after each module, the student will be able to identify simple issues and understand how to find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reliable help </a:t>
            </a:r>
            <a:r>
              <a:rPr lang="en-US" dirty="0" smtClean="0">
                <a:solidFill>
                  <a:srgbClr val="C00000"/>
                </a:solidFill>
              </a:rPr>
              <a:t>or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apply for redress for their issues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en-US" sz="2400" dirty="0">
              <a:solidFill>
                <a:srgbClr val="C00000"/>
              </a:solidFill>
            </a:endParaRPr>
          </a:p>
          <a:p>
            <a:pPr algn="l"/>
            <a:endParaRPr lang="en-US" sz="2800" i="1" dirty="0" smtClean="0">
              <a:solidFill>
                <a:srgbClr val="002060"/>
              </a:solidFill>
              <a:latin typeface="Arial Black" panose="020B0A04020102020204" pitchFamily="34" charset="0"/>
              <a:ea typeface="+mj-ea"/>
              <a:cs typeface="+mj-cs"/>
            </a:endParaRPr>
          </a:p>
          <a:p>
            <a:pPr algn="l"/>
            <a:r>
              <a:rPr lang="en-US" sz="2800" i="1" dirty="0" smtClean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Delivery </a:t>
            </a:r>
          </a:p>
          <a:p>
            <a:pPr algn="l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Quick videos / audios / text (with text-to-speech) and webinar for Q&amp;A</a:t>
            </a:r>
          </a:p>
        </p:txBody>
      </p:sp>
    </p:spTree>
    <p:extLst>
      <p:ext uri="{BB962C8B-B14F-4D97-AF65-F5344CB8AC3E}">
        <p14:creationId xmlns:p14="http://schemas.microsoft.com/office/powerpoint/2010/main" val="150671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2580</TotalTime>
  <Words>684</Words>
  <Application>Microsoft Office PowerPoint</Application>
  <PresentationFormat>Apresentação na tela (4:3)</PresentationFormat>
  <Paragraphs>96</Paragraphs>
  <Slides>13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 </vt:lpstr>
      <vt:lpstr>Introduction</vt:lpstr>
      <vt:lpstr>Background</vt:lpstr>
      <vt:lpstr>Proposed Solution</vt:lpstr>
      <vt:lpstr>Expected Results</vt:lpstr>
      <vt:lpstr> </vt:lpstr>
      <vt:lpstr>Step 1 – Legal education</vt:lpstr>
      <vt:lpstr>Course </vt:lpstr>
      <vt:lpstr>Course objectives</vt:lpstr>
      <vt:lpstr> </vt:lpstr>
      <vt:lpstr> </vt:lpstr>
      <vt:lpstr> NEXT STEPS</vt:lpstr>
      <vt:lpstr> </vt:lpstr>
    </vt:vector>
  </TitlesOfParts>
  <Company>Xãd Co.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Alexandre</dc:creator>
  <cp:lastModifiedBy>Alexandre</cp:lastModifiedBy>
  <cp:revision>17</cp:revision>
  <dcterms:created xsi:type="dcterms:W3CDTF">2025-07-15T19:44:26Z</dcterms:created>
  <dcterms:modified xsi:type="dcterms:W3CDTF">2025-07-21T15:09:00Z</dcterms:modified>
</cp:coreProperties>
</file>